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51"/>
  </p:notesMasterIdLst>
  <p:sldIdLst>
    <p:sldId id="418" r:id="rId3"/>
    <p:sldId id="386" r:id="rId4"/>
    <p:sldId id="445" r:id="rId5"/>
    <p:sldId id="429" r:id="rId6"/>
    <p:sldId id="582" r:id="rId7"/>
    <p:sldId id="460" r:id="rId8"/>
    <p:sldId id="756" r:id="rId9"/>
    <p:sldId id="757" r:id="rId10"/>
    <p:sldId id="758" r:id="rId11"/>
    <p:sldId id="759" r:id="rId12"/>
    <p:sldId id="760" r:id="rId13"/>
    <p:sldId id="761" r:id="rId14"/>
    <p:sldId id="762" r:id="rId15"/>
    <p:sldId id="763" r:id="rId16"/>
    <p:sldId id="764" r:id="rId17"/>
    <p:sldId id="765" r:id="rId18"/>
    <p:sldId id="766" r:id="rId19"/>
    <p:sldId id="767" r:id="rId20"/>
    <p:sldId id="768" r:id="rId21"/>
    <p:sldId id="769" r:id="rId22"/>
    <p:sldId id="770" r:id="rId23"/>
    <p:sldId id="771" r:id="rId24"/>
    <p:sldId id="772" r:id="rId25"/>
    <p:sldId id="773" r:id="rId26"/>
    <p:sldId id="774" r:id="rId27"/>
    <p:sldId id="775" r:id="rId28"/>
    <p:sldId id="776" r:id="rId29"/>
    <p:sldId id="777" r:id="rId30"/>
    <p:sldId id="755" r:id="rId31"/>
    <p:sldId id="778" r:id="rId32"/>
    <p:sldId id="779" r:id="rId33"/>
    <p:sldId id="781" r:id="rId34"/>
    <p:sldId id="782" r:id="rId35"/>
    <p:sldId id="783" r:id="rId36"/>
    <p:sldId id="784" r:id="rId37"/>
    <p:sldId id="785" r:id="rId38"/>
    <p:sldId id="786" r:id="rId39"/>
    <p:sldId id="480" r:id="rId40"/>
    <p:sldId id="479" r:id="rId41"/>
    <p:sldId id="575" r:id="rId42"/>
    <p:sldId id="511" r:id="rId43"/>
    <p:sldId id="501" r:id="rId44"/>
    <p:sldId id="510" r:id="rId45"/>
    <p:sldId id="452" r:id="rId46"/>
    <p:sldId id="451" r:id="rId47"/>
    <p:sldId id="513" r:id="rId48"/>
    <p:sldId id="514" r:id="rId49"/>
    <p:sldId id="449" r:id="rId50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724B"/>
    <a:srgbClr val="D04E1D"/>
    <a:srgbClr val="D1EEAC"/>
    <a:srgbClr val="9AC39A"/>
    <a:srgbClr val="96A8C3"/>
    <a:srgbClr val="FFFFCC"/>
    <a:srgbClr val="009900"/>
    <a:srgbClr val="A3B8CB"/>
    <a:srgbClr val="E59F84"/>
    <a:srgbClr val="F8D5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-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Светлый стиль 1 -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83" autoAdjust="0"/>
    <p:restoredTop sz="89085" autoAdjust="0"/>
  </p:normalViewPr>
  <p:slideViewPr>
    <p:cSldViewPr>
      <p:cViewPr varScale="1">
        <p:scale>
          <a:sx n="100" d="100"/>
          <a:sy n="100" d="100"/>
        </p:scale>
        <p:origin x="906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2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59.svg>
</file>

<file path=ppt/media/image6.jpeg>
</file>

<file path=ppt/media/image60.jpe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95645188-6A4D-4C85-B856-A4BE5EBBB006}" type="datetimeFigureOut">
              <a:rPr lang="en-US"/>
              <a:pPr>
                <a:defRPr/>
              </a:pPr>
              <a:t>7/20/2017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  <a:endParaRPr lang="en-US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666AA481-E30C-4065-A8C0-02429543A2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91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uk-UA"/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55D11FCB-918B-4415-A66C-E1CA6DCC6064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555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234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488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132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865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9213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997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dirty="0"/>
              <a:t>*</a:t>
            </a:r>
            <a:r>
              <a:rPr lang="uk-UA" dirty="0"/>
              <a:t> Для </a:t>
            </a:r>
            <a:r>
              <a:rPr lang="uk-UA" dirty="0" err="1"/>
              <a:t>поддержки</a:t>
            </a:r>
            <a:r>
              <a:rPr lang="uk-UA" dirty="0"/>
              <a:t> </a:t>
            </a:r>
            <a:r>
              <a:rPr lang="en-US" dirty="0"/>
              <a:t>Windows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ru-RU" dirty="0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824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981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1021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255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741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95DC8-E398-4754-BD4F-AF7F772259F6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5185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28351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5352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9847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6848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24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4174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551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26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4940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1456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9168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651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3076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8231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31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1599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32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637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33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19859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34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7193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35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67184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36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1119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37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71320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7324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39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637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8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9459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8FEDD6D-D940-4A50-A99E-A3F5D89333ED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9532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40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9263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7728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1879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8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9459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8FEDD6D-D940-4A50-A99E-A3F5D89333ED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43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82825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9257FB8-63EF-4E13-93FB-D2905A6BADA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243266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2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uk-UA"/>
          </a:p>
        </p:txBody>
      </p:sp>
      <p:sp>
        <p:nvSpPr>
          <p:cNvPr id="46083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16FE315-372D-4431-BC57-08764164FCC9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45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18748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71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8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19459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8FEDD6D-D940-4A50-A99E-A3F5D89333ED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47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929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341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393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4562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680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/>
          </a:p>
        </p:txBody>
      </p:sp>
      <p:sp>
        <p:nvSpPr>
          <p:cNvPr id="2150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187578-5D93-4FC6-B82C-7851ADBD77C7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583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BF0935-CABC-4682-8BAC-84433E0A213B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F57DCD-8F70-4866-9628-688ACC2F689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84C53-E92B-4580-B62C-1D93A4522162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8F1DB3-E6FA-4395-800D-32CA8285525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98D693-55E9-4DFB-A6CF-E9CF1C2C453F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6C9895-5954-4679-9371-93EDFD36F8C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38E089-62ED-4B99-9D85-4233106172C3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8390516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E4D2F2-8EAD-4248-A8AF-937EE57F2432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1714334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71B655-9686-4700-A3E3-2677DD26807C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8710849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EFA3A0-0963-40F8-917D-76DEAAEFC216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6983620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2FADE-2241-4AB9-A208-782AC4633E65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5191292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3ABB79-FB1F-4563-8AEC-F75E8EA4533C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6660565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8CEBD2-D067-4C87-98E7-17140CF67479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598212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A170F8-514C-479C-AACB-5022023134F7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611834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0DF1A9-FA95-49E0-AD03-FC09736C0417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FF4D12-7BED-49F7-86C6-6CCA3FE5C21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3611C-DD27-4ADB-92CD-801180824883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3571875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55742B-6A67-44BA-9E65-E8ED5897B169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8242069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D9B4FD-8306-4B74-B1F8-D2E67870986E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660884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782FD2-711B-470D-82CE-B7001E2E881B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0170C-3AFA-4CDD-A1DA-1AAA6BD64BE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71E57-439A-43EC-83D3-278E8830CE17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433F12-FE4E-4717-9D29-D6CD8D0B8DA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71982B-4D5C-40A5-8680-D14AB22FF2F3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9CBD16-2B6C-4B5F-A27C-1BDE394B361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20B05-F5F3-4A96-8250-C35F2E564B2D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0F256-E42B-46E3-BD18-2E319822111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B3F4EA-9703-4187-B760-700E5A0AB8C1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6B4E2C-300C-486B-8509-BCD8ED93FAE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320BA2-2EDF-41A5-ABC7-3D8DD950C846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869A1B-8BBE-4A90-99EF-CA7AF3AB27D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/>
              <a:t>Вставка рисунка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A43563-9108-4986-BB01-3A90FE142772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42D713-2A41-45C4-A35B-2FA6DAB1D76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22085F9-DEDC-4373-9033-D5B96210CA5B}" type="datetime1">
              <a:rPr lang="ru-RU"/>
              <a:pPr>
                <a:defRPr/>
              </a:pPr>
              <a:t>20.07.2017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77E3926-5E4F-4976-9185-E0836A63B16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2C2E8B-7AD5-4B74-A391-C1BAFFD06762}" type="datetime1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20.07.2017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3255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push dir="u"/>
  </p:transition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lideshare.net/liketaurus" TargetMode="External"/><Relationship Id="rId13" Type="http://schemas.openxmlformats.org/officeDocument/2006/relationships/image" Target="../media/image9.png"/><Relationship Id="rId18" Type="http://schemas.openxmlformats.org/officeDocument/2006/relationships/image" Target="../media/image14.gif"/><Relationship Id="rId3" Type="http://schemas.openxmlformats.org/officeDocument/2006/relationships/hyperlink" Target="https://twitter.com/liketaurus" TargetMode="External"/><Relationship Id="rId7" Type="http://schemas.openxmlformats.org/officeDocument/2006/relationships/image" Target="../media/image6.jpeg"/><Relationship Id="rId12" Type="http://schemas.microsoft.com/office/2007/relationships/hdphoto" Target="../media/hdphoto2.wdp"/><Relationship Id="rId1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coop.it/t/workout-and-fitness" TargetMode="External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5" Type="http://schemas.openxmlformats.org/officeDocument/2006/relationships/image" Target="../media/image11.png"/><Relationship Id="rId10" Type="http://schemas.openxmlformats.org/officeDocument/2006/relationships/hyperlink" Target="http://www.linkedin.com/in/ababich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7.png"/><Relationship Id="rId14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veltzer/jncurses" TargetMode="External"/><Relationship Id="rId3" Type="http://schemas.openxmlformats.org/officeDocument/2006/relationships/hyperlink" Target="https://github.com/klamonte/jexer" TargetMode="External"/><Relationship Id="rId7" Type="http://schemas.openxmlformats.org/officeDocument/2006/relationships/hyperlink" Target="http://bmsi.com/tuipeer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itman.co.za/projects/charva/" TargetMode="External"/><Relationship Id="rId11" Type="http://schemas.openxmlformats.org/officeDocument/2006/relationships/image" Target="../media/image46.png"/><Relationship Id="rId5" Type="http://schemas.openxmlformats.org/officeDocument/2006/relationships/hyperlink" Target="https://sourceforge.net/projects/javacurses/" TargetMode="External"/><Relationship Id="rId10" Type="http://schemas.openxmlformats.org/officeDocument/2006/relationships/image" Target="../media/image45.png"/><Relationship Id="rId4" Type="http://schemas.openxmlformats.org/officeDocument/2006/relationships/hyperlink" Target="https://github.com/mabe02/lanterna" TargetMode="External"/><Relationship Id="rId9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png"/><Relationship Id="rId4" Type="http://schemas.openxmlformats.org/officeDocument/2006/relationships/image" Target="../media/image57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jpeg"/><Relationship Id="rId4" Type="http://schemas.openxmlformats.org/officeDocument/2006/relationships/image" Target="../media/image5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itvdn.com/ru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testprovider.com/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png"/><Relationship Id="rId5" Type="http://schemas.openxmlformats.org/officeDocument/2006/relationships/hyperlink" Target="TestProvider.com" TargetMode="External"/><Relationship Id="rId4" Type="http://schemas.openxmlformats.org/officeDocument/2006/relationships/image" Target="../media/image6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testprovider.com/" TargetMode="External"/><Relationship Id="rId7" Type="http://schemas.openxmlformats.org/officeDocument/2006/relationships/image" Target="../media/image6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tvdn.com/ru" TargetMode="External"/><Relationship Id="rId5" Type="http://schemas.openxmlformats.org/officeDocument/2006/relationships/image" Target="../media/image66.png"/><Relationship Id="rId4" Type="http://schemas.openxmlformats.org/officeDocument/2006/relationships/hyperlink" Target="http://itvdn.com/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Фигура, имеющая форму буквы L 6"/>
          <p:cNvSpPr/>
          <p:nvPr/>
        </p:nvSpPr>
        <p:spPr>
          <a:xfrm rot="10800000">
            <a:off x="0" y="0"/>
            <a:ext cx="12215813" cy="6858000"/>
          </a:xfrm>
          <a:prstGeom prst="corner">
            <a:avLst>
              <a:gd name="adj1" fmla="val 6267"/>
              <a:gd name="adj2" fmla="val 6637"/>
            </a:avLst>
          </a:prstGeom>
          <a:solidFill>
            <a:srgbClr val="6D6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338" name="Заголовок 1"/>
          <p:cNvSpPr txBox="1">
            <a:spLocks/>
          </p:cNvSpPr>
          <p:nvPr/>
        </p:nvSpPr>
        <p:spPr bwMode="auto">
          <a:xfrm>
            <a:off x="1828800" y="4124056"/>
            <a:ext cx="8991600" cy="698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ru-RU" sz="2800" dirty="0">
                <a:solidFill>
                  <a:srgbClr val="6D6D6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Работа с консолью и файловой системой</a:t>
            </a:r>
            <a:endParaRPr lang="en-US" sz="2800" dirty="0">
              <a:solidFill>
                <a:srgbClr val="6D6D6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339" name="Прямоугольник 11"/>
          <p:cNvSpPr>
            <a:spLocks noChangeArrowheads="1"/>
          </p:cNvSpPr>
          <p:nvPr/>
        </p:nvSpPr>
        <p:spPr bwMode="auto">
          <a:xfrm>
            <a:off x="1828800" y="2511692"/>
            <a:ext cx="942975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rgbClr val="D1501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Профессиональное программирование </a:t>
            </a:r>
            <a:br>
              <a:rPr lang="ru-RU" sz="4000" dirty="0">
                <a:solidFill>
                  <a:srgbClr val="D1501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ru-RU" sz="4000" dirty="0">
                <a:solidFill>
                  <a:srgbClr val="D1501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на языке </a:t>
            </a:r>
            <a:r>
              <a:rPr lang="en-US" sz="4000" dirty="0">
                <a:solidFill>
                  <a:srgbClr val="D1501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Java</a:t>
            </a:r>
          </a:p>
        </p:txBody>
      </p:sp>
      <p:pic>
        <p:nvPicPr>
          <p:cNvPr id="14340" name="Рисунок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759950" y="457200"/>
            <a:ext cx="1898650" cy="817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1" name="Прямоугольник 12"/>
          <p:cNvSpPr>
            <a:spLocks noChangeArrowheads="1"/>
          </p:cNvSpPr>
          <p:nvPr/>
        </p:nvSpPr>
        <p:spPr bwMode="auto">
          <a:xfrm>
            <a:off x="1447800" y="111125"/>
            <a:ext cx="50292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0" bIns="0"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</a:t>
            </a:r>
          </a:p>
        </p:txBody>
      </p:sp>
      <p:sp>
        <p:nvSpPr>
          <p:cNvPr id="14342" name="Прямоугольник 13"/>
          <p:cNvSpPr>
            <a:spLocks noChangeArrowheads="1"/>
          </p:cNvSpPr>
          <p:nvPr/>
        </p:nvSpPr>
        <p:spPr bwMode="auto">
          <a:xfrm rot="5400000">
            <a:off x="8739188" y="3483074"/>
            <a:ext cx="65532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14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Информационный видеосервис для разработчиков программного обеспечения</a:t>
            </a:r>
            <a:endParaRPr lang="en-US" sz="140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4343" name="Рисунок 1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0" y="76200"/>
            <a:ext cx="1023938" cy="28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4" name="Прямоугольник 15"/>
          <p:cNvSpPr>
            <a:spLocks noChangeArrowheads="1"/>
          </p:cNvSpPr>
          <p:nvPr/>
        </p:nvSpPr>
        <p:spPr bwMode="auto">
          <a:xfrm>
            <a:off x="9707563" y="111125"/>
            <a:ext cx="18288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0" bIns="0"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http://itvdn.com</a:t>
            </a:r>
          </a:p>
        </p:txBody>
      </p:sp>
      <p:pic>
        <p:nvPicPr>
          <p:cNvPr id="14345" name="Рисунок 1"/>
          <p:cNvPicPr>
            <a:picLocks noChangeAspect="1"/>
          </p:cNvPicPr>
          <p:nvPr/>
        </p:nvPicPr>
        <p:blipFill>
          <a:blip r:embed="rId5"/>
          <a:srcRect l="23933" t="16042" r="26019" b="29813"/>
          <a:stretch>
            <a:fillRect/>
          </a:stretch>
        </p:blipFill>
        <p:spPr bwMode="auto">
          <a:xfrm>
            <a:off x="9067800" y="5461000"/>
            <a:ext cx="219075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Результат пошуку зображень за запитом &quot;java 8 logo&quot;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01"/>
          <a:stretch/>
        </p:blipFill>
        <p:spPr bwMode="auto">
          <a:xfrm>
            <a:off x="685800" y="2362200"/>
            <a:ext cx="996950" cy="1116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комментарии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14600" y="1863715"/>
            <a:ext cx="92202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Scanner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–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простой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лаконичн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ый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код,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но </a:t>
            </a:r>
            <a:r>
              <a:rPr lang="uk-UA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не </a:t>
            </a:r>
            <a:r>
              <a:rPr lang="uk-UA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рекомендуется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(медленный)</a:t>
            </a: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BufferedReader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(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классика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) –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быстрый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но </a:t>
            </a:r>
            <a:r>
              <a:rPr lang="uk-UA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не </a:t>
            </a:r>
            <a:r>
              <a:rPr lang="uk-UA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рекомендуется</a:t>
            </a:r>
            <a:r>
              <a:rPr lang="uk-UA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/>
            </a:r>
            <a:b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необходимо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приведение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типа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)</a:t>
            </a: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обственный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класс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использующий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BufferedReader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StringTokenizer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 методами </a:t>
            </a:r>
            <a:b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типа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nextXyz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() – </a:t>
            </a:r>
            <a:r>
              <a:rPr lang="uk-UA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настоятельно</a:t>
            </a:r>
            <a:r>
              <a:rPr lang="uk-UA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рекомендуется</a:t>
            </a:r>
            <a:endParaRPr lang="uk-UA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обственный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класс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использующий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inputDataStream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сверх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быстрый, но 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очень громоздкий код</a:t>
            </a:r>
            <a:endParaRPr lang="en-US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1026" name="Picture 2" descr="QR Tag for current URL open in your web brows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705311"/>
            <a:ext cx="1647489" cy="164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235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рекомендуемый подход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573" y="1407818"/>
            <a:ext cx="5085402" cy="493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715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рекомендуемый подход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1676400"/>
            <a:ext cx="5239876" cy="417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999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рекомендуемый подход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1600200"/>
            <a:ext cx="432455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57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рекомендуемый подход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1676400"/>
            <a:ext cx="3657600" cy="418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0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рекомендуемый подход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1600200"/>
            <a:ext cx="4413292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030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библиотеки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09600" y="1600200"/>
            <a:ext cx="632460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b="1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Jline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3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–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библиотека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для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работ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 с консолью в стиле </a:t>
            </a:r>
            <a:b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REPL (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R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ead-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E</a:t>
            </a:r>
            <a:r>
              <a:rPr lang="en-US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val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-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P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rint-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oop) –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построения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диалогов</a:t>
            </a:r>
            <a:r>
              <a:rPr lang="ru-RU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ых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b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консольных интерфейсов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история ввода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редактирование строки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дополнение команд по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TAB</a:t>
            </a:r>
            <a:endParaRPr lang="uk-UA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назначение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клавиш</a:t>
            </a:r>
            <a:endParaRPr lang="uk-UA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маскировка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ввода</a:t>
            </a:r>
            <a:endParaRPr lang="uk-UA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99,9%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Java*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1714682"/>
            <a:ext cx="5105400" cy="3256045"/>
          </a:xfrm>
          <a:prstGeom prst="rect">
            <a:avLst/>
          </a:prstGeom>
        </p:spPr>
      </p:pic>
      <p:pic>
        <p:nvPicPr>
          <p:cNvPr id="2050" name="Picture 2" descr="QR Tag for current URL open in your web brows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4457881"/>
            <a:ext cx="16383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400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1265088" y="2743200"/>
            <a:ext cx="9631512" cy="1232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Вывод на консоль</a:t>
            </a:r>
            <a:endParaRPr lang="en-US" sz="54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488363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ы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вод на консоль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24000" y="2156398"/>
            <a:ext cx="45720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Объект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System.out</a:t>
            </a:r>
            <a:endParaRPr lang="en-US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print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println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для в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ывода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*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неявный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toString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()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append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для в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ывода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поток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	строки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или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ее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части</a:t>
            </a:r>
            <a:endParaRPr lang="en-US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2221199"/>
            <a:ext cx="5388056" cy="25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318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ы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вод на консоль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escape-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последовательности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010747" y="1655383"/>
            <a:ext cx="3750762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Вспоминаем: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символ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 в форме 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\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u</a:t>
            </a:r>
            <a:r>
              <a:rPr lang="uk-UA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Код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Пример:	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\u03A9</a:t>
            </a:r>
            <a:r>
              <a:rPr lang="uk-UA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cs typeface="Segoe UI Light" panose="020B0502040204020203" pitchFamily="34" charset="0"/>
              </a:rPr>
              <a:t>– </a:t>
            </a:r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греческая 	большая «Омега»</a:t>
            </a:r>
            <a:endParaRPr lang="en-US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864605"/>
              </p:ext>
            </p:extLst>
          </p:nvPr>
        </p:nvGraphicFramePr>
        <p:xfrm>
          <a:off x="2413000" y="1704725"/>
          <a:ext cx="5384800" cy="33375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92400">
                  <a:extLst>
                    <a:ext uri="{9D8B030D-6E8A-4147-A177-3AD203B41FA5}">
                      <a16:colId xmlns:a16="http://schemas.microsoft.com/office/drawing/2014/main" val="3572562737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34790624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uk-UA" dirty="0" err="1"/>
                        <a:t>Последовательность</a:t>
                      </a:r>
                      <a:endParaRPr lang="uk-U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 err="1"/>
                        <a:t>Описание</a:t>
                      </a:r>
                      <a:endParaRPr lang="uk-U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024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\</a:t>
                      </a:r>
                      <a:r>
                        <a:rPr lang="en-US" dirty="0"/>
                        <a:t>t</a:t>
                      </a:r>
                      <a:endParaRPr lang="uk-U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 err="1"/>
                        <a:t>табуляция</a:t>
                      </a:r>
                      <a:endParaRPr lang="uk-U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866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\b</a:t>
                      </a:r>
                      <a:endParaRPr lang="uk-U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Backspace</a:t>
                      </a:r>
                      <a:endParaRPr lang="uk-U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946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\n</a:t>
                      </a:r>
                      <a:endParaRPr lang="uk-U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 err="1"/>
                        <a:t>новая</a:t>
                      </a:r>
                      <a:r>
                        <a:rPr lang="uk-UA" dirty="0"/>
                        <a:t> </a:t>
                      </a:r>
                      <a:r>
                        <a:rPr lang="uk-UA" dirty="0" err="1"/>
                        <a:t>строка</a:t>
                      </a:r>
                      <a:endParaRPr lang="uk-U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7621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\r</a:t>
                      </a:r>
                      <a:endParaRPr lang="uk-U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в начало строки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2603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\f</a:t>
                      </a:r>
                      <a:endParaRPr lang="uk-U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 err="1"/>
                        <a:t>новая</a:t>
                      </a:r>
                      <a:r>
                        <a:rPr lang="uk-UA" dirty="0"/>
                        <a:t> </a:t>
                      </a:r>
                      <a:r>
                        <a:rPr lang="uk-UA" dirty="0" err="1"/>
                        <a:t>страница</a:t>
                      </a:r>
                      <a:endParaRPr lang="uk-U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2995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\’</a:t>
                      </a:r>
                      <a:endParaRPr lang="uk-U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 err="1"/>
                        <a:t>одинарная</a:t>
                      </a:r>
                      <a:r>
                        <a:rPr lang="uk-UA" dirty="0"/>
                        <a:t> ка</a:t>
                      </a:r>
                      <a:r>
                        <a:rPr lang="ru-RU" dirty="0" err="1"/>
                        <a:t>вычка</a:t>
                      </a:r>
                      <a:endParaRPr lang="uk-U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4512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\”</a:t>
                      </a:r>
                      <a:endParaRPr lang="uk-U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двойная кавычка</a:t>
                      </a:r>
                      <a:endParaRPr lang="uk-U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316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\\</a:t>
                      </a:r>
                      <a:endParaRPr lang="uk-U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обратный слеш</a:t>
                      </a:r>
                      <a:endParaRPr lang="uk-U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4216889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7919" y="5328192"/>
            <a:ext cx="5597117" cy="4818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4276932"/>
            <a:ext cx="1339183" cy="133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25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1638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itchFamily="34" charset="0"/>
              </a:rPr>
              <a:t>Автор курса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389" name="Прямоугольник 19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390" name="Прямоугольник 24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6391" name="Группа 30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21" name="Picture 20">
            <a:hlinkClick r:id="rId3" action="ppaction://hlinkfile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39252" y1="26168" x2="37383" y2="66355"/>
                        <a14:foregroundMark x1="67290" y1="43925" x2="51402" y2="46729"/>
                        <a14:foregroundMark x1="65421" y1="81308" x2="42991" y2="728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6490" y="1671182"/>
            <a:ext cx="445231" cy="445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2" name="Picture 21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0528" y="1697370"/>
            <a:ext cx="389279" cy="390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3" name="Picture 22">
            <a:hlinkClick r:id="rId8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259" y="1699751"/>
            <a:ext cx="390470" cy="390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4" name="Picture 23">
            <a:hlinkClick r:id="rId10"/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46000" y1="48000" x2="46000" y2="65000"/>
                        <a14:foregroundMark x1="70000" y1="43000" x2="75000" y2="48000"/>
                        <a14:foregroundMark x1="79000" y1="61000" x2="79000" y2="72000"/>
                        <a14:foregroundMark x1="27000" y1="72000" x2="27000" y2="52000"/>
                        <a14:foregroundMark x1="27000" y1="26000" x2="24000" y2="13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362" y="1685465"/>
            <a:ext cx="414279" cy="414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" name="Picture 24"/>
          <p:cNvPicPr>
            <a:picLocks noChangeAspect="1" noChangeArrowheads="1"/>
          </p:cNvPicPr>
          <p:nvPr/>
        </p:nvPicPr>
        <p:blipFill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853" y="4995165"/>
            <a:ext cx="574804" cy="749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6" name="Rectangle 25"/>
          <p:cNvSpPr/>
          <p:nvPr/>
        </p:nvSpPr>
        <p:spPr bwMode="auto">
          <a:xfrm>
            <a:off x="8039111" y="4121161"/>
            <a:ext cx="1491256" cy="1601116"/>
          </a:xfrm>
          <a:prstGeom prst="rect">
            <a:avLst/>
          </a:prstGeom>
          <a:solidFill>
            <a:srgbClr val="9BBB59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="horz" wrap="square" lIns="68579" tIns="34290" rIns="34290" bIns="68579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685551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Лауреат</a:t>
            </a:r>
            <a:r>
              <a:rPr kumimoji="0" lang="uk-UA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kumimoji="0" lang="uk-UA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kumimoji="0" lang="uk-UA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премии</a:t>
            </a:r>
            <a:r>
              <a:rPr kumimoji="0" lang="uk-UA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uk-UA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им</a:t>
            </a:r>
            <a:r>
              <a:rPr kumimoji="0" lang="uk-UA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Макаренко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6477000" y="4121161"/>
            <a:ext cx="1485065" cy="1601116"/>
          </a:xfrm>
          <a:prstGeom prst="rect">
            <a:avLst/>
          </a:prstGeom>
          <a:solidFill>
            <a:srgbClr val="00AEE9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="horz" wrap="square" lIns="68579" tIns="34290" rIns="34290" bIns="68579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685551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956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8039110" y="2419778"/>
            <a:ext cx="1491258" cy="1601116"/>
          </a:xfrm>
          <a:prstGeom prst="rect">
            <a:avLst/>
          </a:prstGeom>
          <a:solidFill>
            <a:srgbClr val="00418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="horz" wrap="square" lIns="68579" tIns="34290" rIns="34290" bIns="68579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68577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Tx/>
              <a:buFontTx/>
              <a:buNone/>
              <a:tabLst/>
              <a:defRPr/>
            </a:pPr>
            <a:endParaRPr kumimoji="0" lang="en-US" altLang="en-US" sz="1471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defTabSz="68577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Tx/>
              <a:buFontTx/>
              <a:buNone/>
              <a:tabLst/>
              <a:defRPr/>
            </a:pPr>
            <a:endParaRPr kumimoji="0" lang="en-US" altLang="en-US" sz="1471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defTabSz="68577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Tx/>
              <a:buFontTx/>
              <a:buNone/>
              <a:tabLst/>
              <a:defRPr/>
            </a:pPr>
            <a:r>
              <a:rPr kumimoji="0" lang="en-US" altLang="en-US" sz="14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Intel, INTSPEI, </a:t>
            </a:r>
            <a:r>
              <a:rPr kumimoji="0" lang="en-US" altLang="en-US" sz="1471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Incom</a:t>
            </a:r>
            <a:r>
              <a:rPr kumimoji="0" lang="en-US" altLang="en-US" sz="14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kumimoji="0" lang="en-US" altLang="en-US" sz="1471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Retratech</a:t>
            </a:r>
            <a:r>
              <a:rPr kumimoji="0" lang="en-US" altLang="en-US" sz="14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, RUSSEE...</a:t>
            </a:r>
          </a:p>
          <a:p>
            <a:pPr marL="0" marR="0" lvl="0" indent="0" defTabSz="68577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Tx/>
              <a:buFontTx/>
              <a:buNone/>
              <a:tabLst/>
              <a:defRPr/>
            </a:pPr>
            <a:endParaRPr kumimoji="0" lang="en-US" altLang="en-US" sz="1471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defTabSz="68577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Tx/>
              <a:buFontTx/>
              <a:buNone/>
              <a:tabLst/>
              <a:defRPr/>
            </a:pPr>
            <a:endParaRPr kumimoji="0" lang="en-US" altLang="en-US" sz="1471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defTabSz="68577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Tx/>
              <a:buFontTx/>
              <a:buNone/>
              <a:tabLst/>
              <a:defRPr/>
            </a:pPr>
            <a:endParaRPr kumimoji="0" lang="en-US" altLang="en-US" sz="772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6477000" y="2419778"/>
            <a:ext cx="1485065" cy="1601116"/>
          </a:xfrm>
          <a:prstGeom prst="rect">
            <a:avLst/>
          </a:prstGeom>
          <a:solidFill>
            <a:srgbClr val="FF8C0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="horz" wrap="square" lIns="68579" tIns="34290" rIns="34290" bIns="68579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68577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Tx/>
              <a:buFontTx/>
              <a:buNone/>
              <a:tabLst/>
              <a:defRPr/>
            </a:pPr>
            <a:r>
              <a:rPr kumimoji="0" lang="ru-RU" altLang="en-US" sz="14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более</a:t>
            </a:r>
            <a:r>
              <a:rPr kumimoji="0" lang="en-US" altLang="en-US" sz="14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ru-RU" altLang="en-US" sz="14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20 лет</a:t>
            </a:r>
            <a:r>
              <a:rPr kumimoji="0" lang="en-US" altLang="en-US" sz="14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ru-RU" altLang="en-US" sz="14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преподавания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4789331" y="2419779"/>
            <a:ext cx="1610623" cy="3312005"/>
            <a:chOff x="9223477" y="1767991"/>
            <a:chExt cx="1877137" cy="3860049"/>
          </a:xfrm>
        </p:grpSpPr>
        <p:sp>
          <p:nvSpPr>
            <p:cNvPr id="49" name="Rectangle 48"/>
            <p:cNvSpPr/>
            <p:nvPr/>
          </p:nvSpPr>
          <p:spPr bwMode="auto">
            <a:xfrm>
              <a:off x="9223477" y="3750905"/>
              <a:ext cx="1877135" cy="1877135"/>
            </a:xfrm>
            <a:prstGeom prst="rect">
              <a:avLst/>
            </a:prstGeom>
            <a:solidFill>
              <a:srgbClr val="8064A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68570" tIns="34285" rIns="34285" bIns="6857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6857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70C0"/>
                </a:buClr>
                <a:buSzTx/>
                <a:buFontTx/>
                <a:buNone/>
                <a:tabLst/>
                <a:defRPr/>
              </a:pPr>
              <a:r>
                <a:rPr kumimoji="0" lang="uk-UA" alt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2 </a:t>
              </a:r>
              <a:r>
                <a:rPr kumimoji="0" lang="ru-RU" alt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книги</a:t>
              </a:r>
              <a:r>
                <a:rPr kumimoji="0" lang="uk-UA" alt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br>
                <a:rPr kumimoji="0" lang="uk-UA" alt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</a:br>
              <a:r>
                <a:rPr kumimoji="0" lang="en-US" alt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&amp;</a:t>
              </a:r>
              <a:r>
                <a:rPr lang="ru-RU" altLang="en-US" sz="1765" kern="0" dirty="0">
                  <a:solidFill>
                    <a:srgbClr val="FFFFFF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более</a:t>
              </a:r>
              <a:r>
                <a:rPr kumimoji="0" lang="en-US" alt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 50 </a:t>
              </a:r>
              <a:r>
                <a:rPr kumimoji="0" lang="ru-RU" alt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публикаций</a:t>
              </a:r>
              <a:endParaRPr kumimoji="0" lang="en-US" altLang="en-US" sz="176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9223479" y="1767991"/>
              <a:ext cx="1877135" cy="1877135"/>
            </a:xfrm>
            <a:prstGeom prst="rect">
              <a:avLst/>
            </a:prstGeom>
            <a:solidFill>
              <a:srgbClr val="F79646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68570" tIns="34285" rIns="34285" bIns="6857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6857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70C0"/>
                </a:buClr>
                <a:buSzTx/>
                <a:buFontTx/>
                <a:buNone/>
                <a:tabLst/>
                <a:defRPr/>
              </a:pPr>
              <a: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MCT</a:t>
              </a:r>
              <a:b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</a:br>
              <a: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MCLC</a:t>
              </a:r>
              <a:b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</a:br>
              <a: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MCITP</a:t>
              </a:r>
              <a:b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</a:br>
              <a: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MCPD</a:t>
              </a:r>
              <a:b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</a:br>
              <a: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OCUP Advanced</a:t>
              </a:r>
              <a:r>
                <a:rPr kumimoji="0" lang="ru-RU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/>
              </a:r>
              <a:br>
                <a:rPr kumimoji="0" lang="ru-RU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</a:br>
              <a:r>
                <a:rPr kumimoji="0" lang="en-US" altLang="en-US" sz="1471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JAVA 8 </a:t>
              </a: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 panose="020B0502040204020203" pitchFamily="34" charset="0"/>
                  <a:cs typeface="Segoe UI Light" panose="020B0502040204020203" pitchFamily="34" charset="0"/>
                </a:rPr>
                <a:t>programmer</a:t>
              </a:r>
              <a:endParaRPr kumimoji="0" lang="en-US" altLang="en-US" sz="147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33" name="Picture 3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2577302" y="2436271"/>
            <a:ext cx="2134980" cy="2500495"/>
          </a:xfrm>
          <a:prstGeom prst="rect">
            <a:avLst/>
          </a:prstGeom>
          <a:noFill/>
          <a:ln>
            <a:solidFill>
              <a:srgbClr val="EEECE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77301" y="4989318"/>
            <a:ext cx="1503506" cy="732959"/>
          </a:xfrm>
          <a:prstGeom prst="rect">
            <a:avLst/>
          </a:prstGeom>
        </p:spPr>
      </p:pic>
      <p:sp>
        <p:nvSpPr>
          <p:cNvPr id="35" name="Title 24"/>
          <p:cNvSpPr txBox="1">
            <a:spLocks/>
          </p:cNvSpPr>
          <p:nvPr/>
        </p:nvSpPr>
        <p:spPr>
          <a:xfrm>
            <a:off x="2542704" y="1555277"/>
            <a:ext cx="4370069" cy="674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en-US" sz="4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Александр</a:t>
            </a:r>
            <a:r>
              <a:rPr kumimoji="0" lang="en-US" altLang="en-US" sz="4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ru-RU" altLang="en-US" sz="4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Бабич</a:t>
            </a:r>
            <a:endParaRPr kumimoji="0" lang="uk-UA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399951" y="5744295"/>
            <a:ext cx="3188709" cy="36394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68555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65" dirty="0">
                <a:solidFill>
                  <a:srgbClr val="50505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ProductivityBlog.com.ua</a:t>
            </a:r>
          </a:p>
        </p:txBody>
      </p:sp>
      <p:pic>
        <p:nvPicPr>
          <p:cNvPr id="37" name="Picture 36" descr="\\MAGNUM\Projects\Microsoft\Cloud Power FY12\Design\ICONS_PNG\Devices.png"/>
          <p:cNvPicPr>
            <a:picLocks noChangeAspect="1" noChangeArrowheads="1"/>
          </p:cNvPicPr>
          <p:nvPr/>
        </p:nvPicPr>
        <p:blipFill>
          <a:blip r:embed="rId16" cstate="print">
            <a:lum bright="100000" contrast="100000"/>
          </a:blip>
          <a:stretch>
            <a:fillRect/>
          </a:stretch>
        </p:blipFill>
        <p:spPr bwMode="auto">
          <a:xfrm>
            <a:off x="8200519" y="4173111"/>
            <a:ext cx="1040117" cy="1040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Picture 37" descr="C:\Users\sakuu\Documents\Ballmer WPC\PNGS\Timer.png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6901998" y="2517502"/>
            <a:ext cx="584602" cy="88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9" name="Group 38"/>
          <p:cNvGrpSpPr/>
          <p:nvPr/>
        </p:nvGrpSpPr>
        <p:grpSpPr>
          <a:xfrm>
            <a:off x="6637337" y="4527316"/>
            <a:ext cx="1158323" cy="903335"/>
            <a:chOff x="6985417" y="4364559"/>
            <a:chExt cx="1722609" cy="1243836"/>
          </a:xfrm>
        </p:grpSpPr>
        <p:sp>
          <p:nvSpPr>
            <p:cNvPr id="44" name="Flowchart: Magnetic Disk 43"/>
            <p:cNvSpPr/>
            <p:nvPr/>
          </p:nvSpPr>
          <p:spPr bwMode="auto">
            <a:xfrm>
              <a:off x="7421155" y="4700561"/>
              <a:ext cx="896107" cy="548634"/>
            </a:xfrm>
            <a:prstGeom prst="flowChartMagneticDisk">
              <a:avLst/>
            </a:prstGeom>
            <a:solidFill>
              <a:sysClr val="window" lastClr="FFFFFF"/>
            </a:solidFill>
            <a:ln w="38100" cap="flat" cmpd="sng" algn="ctr">
              <a:solidFill>
                <a:srgbClr val="00B0F0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134464" tIns="107571" rIns="134464" bIns="107571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57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uk-UA" sz="1765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8504213" y="4718949"/>
              <a:ext cx="6316" cy="812234"/>
            </a:xfrm>
            <a:prstGeom prst="line">
              <a:avLst/>
            </a:prstGeom>
            <a:noFill/>
            <a:ln w="38100" cap="flat" cmpd="sng" algn="ctr">
              <a:solidFill>
                <a:sysClr val="window" lastClr="FFFFFF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46" name="Diamond 45"/>
            <p:cNvSpPr/>
            <p:nvPr/>
          </p:nvSpPr>
          <p:spPr bwMode="auto">
            <a:xfrm>
              <a:off x="6985417" y="4364559"/>
              <a:ext cx="1722609" cy="628708"/>
            </a:xfrm>
            <a:prstGeom prst="diamond">
              <a:avLst/>
            </a:prstGeom>
            <a:solidFill>
              <a:sysClr val="window" lastClr="FFFFFF"/>
            </a:solidFill>
            <a:ln w="38100" cap="flat" cmpd="sng" algn="ctr">
              <a:solidFill>
                <a:srgbClr val="00B0F0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134464" tIns="107571" rIns="134464" bIns="107571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57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uk-UA" sz="1765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7" name="Isosceles Triangle 46"/>
            <p:cNvSpPr/>
            <p:nvPr/>
          </p:nvSpPr>
          <p:spPr bwMode="auto">
            <a:xfrm flipH="1">
              <a:off x="8424274" y="5386317"/>
              <a:ext cx="182879" cy="222078"/>
            </a:xfrm>
            <a:prstGeom prst="triangle">
              <a:avLst/>
            </a:prstGeom>
            <a:solidFill>
              <a:sysClr val="window" lastClr="FFFFFF"/>
            </a:solidFill>
            <a:ln w="9525" cap="flat" cmpd="sng" algn="ctr">
              <a:solidFill>
                <a:srgbClr val="00B0F0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134464" tIns="107571" rIns="134464" bIns="107571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57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uk-UA" sz="1765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8" name="Oval 47"/>
            <p:cNvSpPr/>
            <p:nvPr/>
          </p:nvSpPr>
          <p:spPr bwMode="auto">
            <a:xfrm>
              <a:off x="8444578" y="5318091"/>
              <a:ext cx="142273" cy="182878"/>
            </a:xfrm>
            <a:prstGeom prst="ellipse">
              <a:avLst/>
            </a:prstGeom>
            <a:solidFill>
              <a:sysClr val="window" lastClr="FFFFFF"/>
            </a:solidFill>
            <a:ln w="38100" cap="flat" cmpd="sng" algn="ctr">
              <a:solidFill>
                <a:srgbClr val="00B0F0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134464" tIns="107571" rIns="134464" bIns="107571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57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uk-UA" sz="1765" b="0" i="0" u="none" strike="noStrike" kern="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40" name="TextBox 87"/>
          <p:cNvSpPr txBox="1"/>
          <p:nvPr/>
        </p:nvSpPr>
        <p:spPr>
          <a:xfrm>
            <a:off x="5326948" y="2329018"/>
            <a:ext cx="739543" cy="1388269"/>
          </a:xfrm>
          <a:prstGeom prst="rect">
            <a:avLst/>
          </a:prstGeom>
          <a:noFill/>
        </p:spPr>
        <p:txBody>
          <a:bodyPr wrap="square" lIns="134464" tIns="107571" rIns="134464" bIns="107571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75">
              <a:lnSpc>
                <a:spcPct val="90000"/>
              </a:lnSpc>
              <a:spcAft>
                <a:spcPts val="441"/>
              </a:spcAft>
            </a:pPr>
            <a:r>
              <a:rPr lang="uk-UA" sz="8455" dirty="0"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ebdings" panose="05030102010509060703" pitchFamily="18" charset="2"/>
              </a:rPr>
              <a:t></a:t>
            </a:r>
            <a:endParaRPr lang="uk-UA" sz="8455" dirty="0">
              <a:solidFill>
                <a:srgbClr val="FFFFFF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1" name="TextBox 88"/>
          <p:cNvSpPr txBox="1"/>
          <p:nvPr/>
        </p:nvSpPr>
        <p:spPr>
          <a:xfrm>
            <a:off x="5526559" y="4052097"/>
            <a:ext cx="951227" cy="950457"/>
          </a:xfrm>
          <a:prstGeom prst="rect">
            <a:avLst/>
          </a:prstGeom>
          <a:noFill/>
        </p:spPr>
        <p:txBody>
          <a:bodyPr wrap="none" lIns="134464" tIns="107571" rIns="134464" bIns="107571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75">
              <a:lnSpc>
                <a:spcPct val="90000"/>
              </a:lnSpc>
              <a:spcAft>
                <a:spcPts val="441"/>
              </a:spcAft>
            </a:pPr>
            <a:r>
              <a:rPr lang="uk-UA" sz="5294" dirty="0"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ebdings" panose="05030102010509060703" pitchFamily="18" charset="2"/>
              </a:rPr>
              <a:t></a:t>
            </a:r>
            <a:endParaRPr lang="uk-UA" sz="5294" dirty="0">
              <a:solidFill>
                <a:srgbClr val="FFFFFF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2" name="TextBox 89"/>
          <p:cNvSpPr txBox="1"/>
          <p:nvPr/>
        </p:nvSpPr>
        <p:spPr>
          <a:xfrm>
            <a:off x="8827294" y="3295621"/>
            <a:ext cx="826193" cy="889350"/>
          </a:xfrm>
          <a:prstGeom prst="rect">
            <a:avLst/>
          </a:prstGeom>
          <a:noFill/>
        </p:spPr>
        <p:txBody>
          <a:bodyPr wrap="none" lIns="134464" tIns="107571" rIns="134464" bIns="107571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75">
              <a:lnSpc>
                <a:spcPct val="90000"/>
              </a:lnSpc>
              <a:spcAft>
                <a:spcPts val="441"/>
              </a:spcAft>
            </a:pPr>
            <a:r>
              <a:rPr lang="uk-UA" sz="4853" dirty="0"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</a:t>
            </a:r>
            <a:endParaRPr lang="uk-UA" sz="4853" dirty="0">
              <a:solidFill>
                <a:srgbClr val="FFFFFF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3" name="Picture 42" descr="http://i014.radikal.ru/1207/7f/3db3d7af842b.gif"/>
          <p:cNvPicPr>
            <a:picLocks noChangeAspect="1" noChangeArrowheads="1" noCrop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866" y="1628749"/>
            <a:ext cx="806792" cy="605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Форматированный вывод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189401" y="1440020"/>
            <a:ext cx="70104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>
                <a:latin typeface="Segoe UI Light" panose="020B0502040204020203" pitchFamily="34" charset="0"/>
                <a:cs typeface="Segoe UI Light" panose="020B0502040204020203" pitchFamily="34" charset="0"/>
              </a:rPr>
              <a:t>Для </a:t>
            </a:r>
            <a:r>
              <a:rPr lang="uk-UA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совместимости</a:t>
            </a:r>
            <a:r>
              <a:rPr lang="uk-UA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со</a:t>
            </a:r>
            <a:r>
              <a:rPr lang="uk-UA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ст</a:t>
            </a:r>
            <a:r>
              <a:rPr lang="ru-RU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арым</a:t>
            </a:r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 кодом - а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налогично С –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метод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printf</a:t>
            </a:r>
            <a:endParaRPr lang="uk-UA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353" y="1996783"/>
            <a:ext cx="6828495" cy="429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110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Форматированный вывод: класс </a:t>
            </a:r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DecimalFormat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328" y="1311248"/>
            <a:ext cx="5563072" cy="501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33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Форматированный вывод: класс </a:t>
            </a:r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SimpleDateFormat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1362173"/>
            <a:ext cx="5786059" cy="4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63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447800" y="808038"/>
            <a:ext cx="9372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Форматирование строк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43200" y="1487488"/>
            <a:ext cx="9372600" cy="2908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Метод </a:t>
            </a: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String.format</a:t>
            </a:r>
            <a:r>
              <a:rPr lang="ru-RU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:</a:t>
            </a:r>
          </a:p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endParaRPr lang="en-US" sz="20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endParaRPr lang="en-US" sz="500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sz="2000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Класс</a:t>
            </a:r>
            <a:r>
              <a:rPr lang="ru-RU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 </a:t>
            </a:r>
            <a:r>
              <a:rPr lang="en-US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Formatter </a:t>
            </a:r>
            <a:r>
              <a:rPr lang="uk-UA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 </a:t>
            </a: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StringBuilder</a:t>
            </a:r>
            <a:r>
              <a:rPr lang="ru-RU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:</a:t>
            </a:r>
          </a:p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1000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2400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300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2000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4768" y="2118783"/>
            <a:ext cx="6688193" cy="4767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3834" y="3169694"/>
            <a:ext cx="5520908" cy="17813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97" y="4430542"/>
            <a:ext cx="1378481" cy="137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569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447800" y="808038"/>
            <a:ext cx="9372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Форматирование строк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133600" y="1305126"/>
            <a:ext cx="9372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java.text.MessageFormat</a:t>
            </a:r>
            <a:r>
              <a:rPr lang="ru-RU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:</a:t>
            </a:r>
            <a:endParaRPr lang="uk-UA" sz="2000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1876626"/>
            <a:ext cx="6463407" cy="3236622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6705600" y="4551094"/>
            <a:ext cx="223886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ChoiceFormat</a:t>
            </a:r>
            <a:r>
              <a:rPr lang="en-US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endParaRPr lang="uk-UA" sz="2000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4659319"/>
            <a:ext cx="1289062" cy="128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8205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1265088" y="2743200"/>
            <a:ext cx="9631512" cy="1232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Библиотеки для построения текстового интерфейса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298970"/>
      </p:ext>
    </p:extLst>
  </p:cSld>
  <p:clrMapOvr>
    <a:masterClrMapping/>
  </p:clrMapOvr>
  <p:transition spd="slow">
    <p:cover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Старые добрые знакомые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66800" y="1564608"/>
            <a:ext cx="10467975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ncurses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(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new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curses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) – библиотека, написанная на Си и Ада, предназначенная для управления вводом-выводом на терминал. Предоставляет уровень абстракции, позволяющий не беспокоиться об аппаратных различиях терминалов и писать переносимый код</a:t>
            </a: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Midnight Commander, </a:t>
            </a:r>
            <a:r>
              <a:rPr lang="en-US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CloneZilla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Nano, Aptitude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…</a:t>
            </a: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Turbo Vision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объектно-ориентированная библиотека для разработки событийно-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управлямых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оконных программ, выполняющихся в текстовом видеорежиме и имитирующих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GUI.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Была реализована на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Turbo Pascal,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С++.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Turbo Vision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была использована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Borland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для разработки своих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IDE</a:t>
            </a: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Dos Navigator!</a:t>
            </a: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1026" name="Picture 2" descr="Результат пошуку зображень за запитом &quot;wikipedia logo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0" y="4729163"/>
            <a:ext cx="148590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17538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Старые добрые знакомые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632312"/>
            <a:ext cx="5149276" cy="28160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11" r="345" b="5362"/>
          <a:stretch/>
        </p:blipFill>
        <p:spPr>
          <a:xfrm>
            <a:off x="4953000" y="2956647"/>
            <a:ext cx="6172200" cy="27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4539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Наше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время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Jexer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09600" y="1526293"/>
            <a:ext cx="77982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Новая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реинкарнация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Turbo Vision</a:t>
            </a:r>
          </a:p>
          <a:p>
            <a:pPr lvl="0" algn="r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057400"/>
            <a:ext cx="5762625" cy="4191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500" y="3507205"/>
            <a:ext cx="6743700" cy="269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350" y="1684170"/>
            <a:ext cx="3022871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1280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Наше время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66800" y="1487488"/>
            <a:ext cx="10467975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Наиболее популярные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b="1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Jexer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- 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  <a:hlinkClick r:id="rId3"/>
              </a:rPr>
              <a:t>https://github.com/klamonte/jexer</a:t>
            </a:r>
            <a:endParaRPr lang="en-US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b="1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Lanterna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- 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  <a:hlinkClick r:id="rId4"/>
              </a:rPr>
              <a:t>https://github.com/mabe02/lanterna</a:t>
            </a:r>
            <a:endParaRPr lang="en-US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jCurses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- 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  <a:hlinkClick r:id="rId5"/>
              </a:rPr>
              <a:t>https://sourceforge.net/projects/javacurses/</a:t>
            </a:r>
            <a:endParaRPr lang="en-US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400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Менее известные</a:t>
            </a:r>
            <a:endParaRPr lang="en-US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CHARVA - 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  <a:hlinkClick r:id="rId6"/>
              </a:rPr>
              <a:t>http://www.pitman.co.za/projects/charva/</a:t>
            </a:r>
            <a:endParaRPr lang="en-US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TUI for the Java AWT - 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  <a:hlinkClick r:id="rId7"/>
              </a:rPr>
              <a:t>http://bmsi.com/tuipeer/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500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Только для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Linux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Jncurses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- 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  <a:hlinkClick r:id="rId8"/>
              </a:rPr>
              <a:t>https://github.com/veltzer/jncurses</a:t>
            </a:r>
            <a:endParaRPr lang="en-US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00999" y="1749613"/>
            <a:ext cx="2433005" cy="16021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999" y="4551888"/>
            <a:ext cx="2426687" cy="14303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1708" y="3230623"/>
            <a:ext cx="2667000" cy="169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76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Тема</a:t>
            </a:r>
            <a:endParaRPr lang="en-US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Заголовок 1"/>
          <p:cNvSpPr txBox="1">
            <a:spLocks/>
          </p:cNvSpPr>
          <p:nvPr/>
        </p:nvSpPr>
        <p:spPr>
          <a:xfrm>
            <a:off x="373241" y="2743200"/>
            <a:ext cx="11437759" cy="182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Работа с консолью и файловой системой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937532"/>
      </p:ext>
    </p:extLst>
  </p:cSld>
  <p:clrMapOvr>
    <a:masterClrMapping/>
  </p:clrMapOvr>
  <p:transition spd="slow">
    <p:cover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1265088" y="2743200"/>
            <a:ext cx="9631512" cy="1232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Файловый ввод-вывод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285941"/>
      </p:ext>
    </p:extLst>
  </p:cSld>
  <p:clrMapOvr>
    <a:masterClrMapping/>
  </p:clrMapOvr>
  <p:transition spd="slow">
    <p:cover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Понятие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файла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66800" y="1564608"/>
            <a:ext cx="1046797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Файл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 именованная область данных на носителе информации</a:t>
            </a:r>
            <a:b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 современных ОС 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все является файлом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и обрабатывается сходным образом: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области данных (необязательно на диске)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устройства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как физические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(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порты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принтеры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т.п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.)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так и виртуальные (/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dev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/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null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		/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dev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/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random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/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dev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/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urandom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)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потоки данных (именованные каналы)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сетевые ресурсы, сокеты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прочие объекты операционной системы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Метаданные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(свойства) файла: имя, путь, расширение, размер, время (создания, </a:t>
            </a:r>
            <a:b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модификации), версия, владелец и группа, права доступа…</a:t>
            </a:r>
          </a:p>
        </p:txBody>
      </p:sp>
      <p:pic>
        <p:nvPicPr>
          <p:cNvPr id="15" name="Picture 2" descr="Результат пошуку зображень за запитом &quot;wikipedia logo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0" y="4729163"/>
            <a:ext cx="148590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1722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Работа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файлами (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класс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File)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28800" y="1917680"/>
            <a:ext cx="97059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Создание файлов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Манипуляции с файлами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Чтение и запись в файловый поток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Класс 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File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– </a:t>
            </a:r>
            <a:r>
              <a:rPr lang="uk-UA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независящий</a:t>
            </a:r>
            <a:r>
              <a:rPr lang="uk-UA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от платформ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способ работы с файловой системой</a:t>
            </a: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Объект класса может быть передан в конструктор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FileReader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или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FileWriter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(рекомендованный подход) вместо строкового значения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436" y="1985632"/>
            <a:ext cx="364807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4401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Работа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файлами (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класс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File)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15" name="Рисунок 4" descr="Без имени-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56913" y="1828800"/>
            <a:ext cx="793032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2404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Имена файла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819400" y="1917680"/>
            <a:ext cx="338137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Имена файла: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Атрибуты файла: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2434580"/>
            <a:ext cx="2667000" cy="1143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911" y="4191000"/>
            <a:ext cx="1943100" cy="1343025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6477001" y="1917680"/>
            <a:ext cx="322897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Общая информация </a:t>
            </a:r>
            <a:b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 утилиты: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Работа с каталогами: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9626" y="2874393"/>
            <a:ext cx="1695450" cy="723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1917" y="4191000"/>
            <a:ext cx="1610868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254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Файлов</a:t>
            </a:r>
            <a:r>
              <a:rPr lang="ru-RU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ые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потоки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00401" y="1481989"/>
            <a:ext cx="6096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Ввод: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FileReader</a:t>
            </a:r>
            <a:r>
              <a:rPr lang="en-US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 </a:t>
            </a:r>
            <a:r>
              <a:rPr lang="uk-UA" sz="2000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посимвольно</a:t>
            </a:r>
            <a:r>
              <a:rPr lang="uk-UA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endParaRPr lang="en-US" sz="20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BufferedReader</a:t>
            </a:r>
            <a:r>
              <a:rPr lang="uk-UA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 </a:t>
            </a:r>
            <a:r>
              <a:rPr lang="uk-UA" sz="2000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построчно</a:t>
            </a:r>
            <a:r>
              <a:rPr lang="uk-UA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(</a:t>
            </a: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readLine</a:t>
            </a:r>
            <a:r>
              <a:rPr lang="en-US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()</a:t>
            </a:r>
            <a:r>
              <a:rPr lang="uk-UA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)</a:t>
            </a:r>
            <a:endParaRPr lang="en-US" sz="20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Вывод: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FileWriter</a:t>
            </a:r>
            <a:r>
              <a:rPr lang="en-US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 </a:t>
            </a:r>
            <a:r>
              <a:rPr lang="uk-UA" sz="2000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посимвольно</a:t>
            </a:r>
            <a:r>
              <a:rPr lang="uk-UA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endParaRPr lang="en-US" sz="20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	</a:t>
            </a: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PrintWriter</a:t>
            </a:r>
            <a:r>
              <a:rPr lang="uk-UA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sz="2000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 </a:t>
            </a:r>
            <a:r>
              <a:rPr lang="en-US" sz="2000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print, </a:t>
            </a:r>
            <a:r>
              <a:rPr lang="en-US" sz="2000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println</a:t>
            </a:r>
            <a:endParaRPr lang="ru-RU" sz="20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4479996"/>
            <a:ext cx="4738481" cy="142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849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Файлов</a:t>
            </a:r>
            <a:r>
              <a:rPr lang="ru-RU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ые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потоки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321" y="1329777"/>
            <a:ext cx="4800600" cy="49290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3121" y="1322290"/>
            <a:ext cx="5865479" cy="49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3565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1143000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muCommander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х</a:t>
            </a:r>
            <a:r>
              <a:rPr lang="ru-RU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ороший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пример использования </a:t>
            </a:r>
            <a:b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</a:b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рассмотренных классов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2252867"/>
            <a:ext cx="4673600" cy="3505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957" y="4029820"/>
            <a:ext cx="1489443" cy="14894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4304620"/>
            <a:ext cx="1453447" cy="145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7156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177200" y="2743200"/>
            <a:ext cx="11786200" cy="1232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Лабораторная работа</a:t>
            </a:r>
            <a:endParaRPr lang="en-US" sz="54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21334"/>
      </p:ext>
    </p:extLst>
  </p:cSld>
  <p:clrMapOvr>
    <a:masterClrMapping/>
  </p:clrMapOvr>
  <p:transition spd="slow">
    <p:cover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ЛР: 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Основ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ы ввода-вывода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753841" y="2514600"/>
            <a:ext cx="7847359" cy="2514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Построение</a:t>
            </a:r>
            <a:r>
              <a:rPr lang="uk-UA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отчета</a:t>
            </a:r>
            <a:r>
              <a:rPr lang="uk-UA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по </a:t>
            </a: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данн</a:t>
            </a:r>
            <a:r>
              <a:rPr lang="ru-RU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ым</a:t>
            </a: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файла.</a:t>
            </a:r>
            <a:b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Форматированный вывод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endParaRPr lang="uk-UA" sz="2400" dirty="0">
              <a:solidFill>
                <a:schemeClr val="tx1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2" name="Graphic 1" descr="Computer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7924800" y="2105025"/>
            <a:ext cx="2590800" cy="2590800"/>
          </a:xfrm>
          <a:prstGeom prst="rect">
            <a:avLst/>
          </a:prstGeom>
        </p:spPr>
      </p:pic>
      <p:pic>
        <p:nvPicPr>
          <p:cNvPr id="8196" name="Picture 4" descr="Пов’язане зображенн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0" y="2949386"/>
            <a:ext cx="633244" cy="600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1997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Заголовок 1"/>
          <p:cNvSpPr txBox="1">
            <a:spLocks/>
          </p:cNvSpPr>
          <p:nvPr/>
        </p:nvSpPr>
        <p:spPr bwMode="auto">
          <a:xfrm>
            <a:off x="61119" y="1004527"/>
            <a:ext cx="1203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32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</a:t>
            </a:r>
            <a:r>
              <a:rPr lang="uk-UA" sz="32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нсольн</a:t>
            </a:r>
            <a:r>
              <a:rPr lang="ru-RU" sz="32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ый</a:t>
            </a:r>
            <a:r>
              <a:rPr lang="ru-RU" sz="32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ввод-вывод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435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8436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437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2590800" y="2295525"/>
            <a:ext cx="7924800" cy="2514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Ввод данных с консоли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Вывод на консоль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Библиотеки</a:t>
            </a:r>
            <a:r>
              <a:rPr lang="en-US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для </a:t>
            </a:r>
            <a:r>
              <a:rPr lang="ru-RU" sz="2400" dirty="0" smtClean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построения</a:t>
            </a:r>
            <a:r>
              <a:rPr lang="uk-UA" sz="2400" dirty="0" smtClean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текстового </a:t>
            </a: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интерфейса</a:t>
            </a:r>
            <a:endParaRPr lang="ru-RU" sz="2400" dirty="0">
              <a:solidFill>
                <a:schemeClr val="tx1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Файл</a:t>
            </a: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ов</a:t>
            </a:r>
            <a:r>
              <a:rPr lang="ru-RU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ый</a:t>
            </a: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ввод-вывод</a:t>
            </a:r>
            <a:endParaRPr lang="ru-RU" sz="2400" dirty="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ЛР: 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Основ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ы ввода-вывода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1351756"/>
            <a:ext cx="6257925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930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5" name="Прямоугольник 24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1" name="Группа 30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1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itchFamily="34" charset="0"/>
              </a:rPr>
              <a:t>Подведение итогов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790700" y="2209800"/>
            <a:ext cx="8610600" cy="2514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 typeface="Palace Script MT" panose="030303020206070C0B05" pitchFamily="66" charset="0"/>
              <a:buChar char="–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Обсуждение лабораторной работы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 typeface="Palace Script MT" panose="030303020206070C0B05" pitchFamily="66" charset="0"/>
              <a:buChar char="–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 чем мы узнали в этом уроке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 typeface="Palace Script MT" panose="030303020206070C0B05" pitchFamily="66" charset="0"/>
              <a:buChar char="–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Вопросы для размышлений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 typeface="Palace Script MT" panose="030303020206070C0B05" pitchFamily="66" charset="0"/>
              <a:buChar char="–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Рекомендации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2362200"/>
            <a:ext cx="214849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67976"/>
      </p:ext>
    </p:extLst>
  </p:cSld>
  <p:clrMapOvr>
    <a:masterClrMapping/>
  </p:clrMapOvr>
  <p:transition spd="slow">
    <p:cover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5" name="Прямоугольник 24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1" name="Группа 30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1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Вопросы для самоконтроля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524000" y="2279814"/>
            <a:ext cx="9639300" cy="2514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r>
              <a:rPr lang="uk-UA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Перечислите </a:t>
            </a: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известные</a:t>
            </a:r>
            <a:r>
              <a:rPr lang="uk-UA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вам </a:t>
            </a: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способ</a:t>
            </a: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 ввода с консоли 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Какие существуют способы форматирования вывода?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Какие возможности предоставляет класс </a:t>
            </a:r>
            <a:r>
              <a:rPr lang="en-US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File?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Какие</a:t>
            </a:r>
            <a:r>
              <a:rPr lang="uk-UA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существуют</a:t>
            </a:r>
            <a:r>
              <a:rPr lang="uk-UA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возможности</a:t>
            </a:r>
            <a:r>
              <a:rPr lang="uk-UA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по файловому вводу-в</a:t>
            </a:r>
            <a:r>
              <a:rPr lang="ru-RU" sz="2400" dirty="0" err="1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ыводу</a:t>
            </a:r>
            <a:r>
              <a:rPr lang="ru-RU" sz="2400" dirty="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?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4E1D"/>
              </a:buClr>
              <a:buFontTx/>
              <a:buAutoNum type="arabicPeriod"/>
              <a:defRPr/>
            </a:pPr>
            <a:endParaRPr lang="ru-RU" sz="2400" dirty="0">
              <a:solidFill>
                <a:schemeClr val="tx1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3895088"/>
      </p:ext>
    </p:extLst>
  </p:cSld>
  <p:clrMapOvr>
    <a:masterClrMapping/>
  </p:clrMapOvr>
  <p:transition spd="slow">
    <p:cover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0204115" y="3622747"/>
            <a:ext cx="1384970" cy="1119420"/>
            <a:chOff x="7315200" y="2971800"/>
            <a:chExt cx="1384970" cy="111942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57145" y="2986320"/>
              <a:ext cx="1343025" cy="1104900"/>
            </a:xfrm>
            <a:prstGeom prst="rect">
              <a:avLst/>
            </a:prstGeom>
          </p:spPr>
        </p:pic>
        <p:sp>
          <p:nvSpPr>
            <p:cNvPr id="2" name="Oval 1"/>
            <p:cNvSpPr/>
            <p:nvPr/>
          </p:nvSpPr>
          <p:spPr>
            <a:xfrm>
              <a:off x="7315200" y="2971800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435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8436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437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2" name="Прямоугольник 11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280114" y="2670456"/>
            <a:ext cx="11379199" cy="1589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Создание графического интерфейса пользователя</a:t>
            </a:r>
            <a:endParaRPr lang="en-US" sz="32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Заголовок 1"/>
          <p:cNvSpPr txBox="1">
            <a:spLocks/>
          </p:cNvSpPr>
          <p:nvPr/>
        </p:nvSpPr>
        <p:spPr bwMode="auto">
          <a:xfrm>
            <a:off x="2464514" y="2438400"/>
            <a:ext cx="7315200" cy="698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6D6D6D"/>
                </a:solidFill>
                <a:latin typeface="Segoe UI Light" pitchFamily="34" charset="0"/>
                <a:cs typeface="Segoe UI Light" pitchFamily="34" charset="0"/>
              </a:rPr>
              <a:t>Следующий урок:</a:t>
            </a:r>
            <a:endParaRPr lang="en-US" sz="2800" dirty="0">
              <a:solidFill>
                <a:srgbClr val="6D6D6D"/>
              </a:solidFill>
              <a:latin typeface="Segoe UI Light" pitchFamily="34" charset="0"/>
              <a:cs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5776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D04E1D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Смотрите наши уроки в видео формате</a:t>
            </a:r>
          </a:p>
        </p:txBody>
      </p:sp>
      <p:sp>
        <p:nvSpPr>
          <p:cNvPr id="44" name="Прямоугольник 1"/>
          <p:cNvSpPr/>
          <p:nvPr/>
        </p:nvSpPr>
        <p:spPr>
          <a:xfrm>
            <a:off x="6629400" y="1521499"/>
            <a:ext cx="48006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Посмотрите этот урок в видео формате на образовательном портале 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ITVDN.com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для закрепления пройденного материала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Все курсы записаны сертифицированными тренерами, которые работают в учебном центре CyberBionic Systematics</a:t>
            </a:r>
          </a:p>
        </p:txBody>
      </p:sp>
      <p:pic>
        <p:nvPicPr>
          <p:cNvPr id="45" name="Picture 2" descr="http://s.developers.org.ua/img/events/ITVDNColorBlackText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1558" y="4311070"/>
            <a:ext cx="2418442" cy="1375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119" y="1619911"/>
            <a:ext cx="5495924" cy="408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34404"/>
      </p:ext>
    </p:extLst>
  </p:cSld>
  <p:clrMapOvr>
    <a:masterClrMapping/>
  </p:clrMapOvr>
  <p:transition spd="slow">
    <p:cover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280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TestProvider.com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5059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45060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45061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Проверка знаний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752475" y="1487488"/>
            <a:ext cx="10687050" cy="4533800"/>
            <a:chOff x="819150" y="1487488"/>
            <a:chExt cx="10687050" cy="4533800"/>
          </a:xfrm>
        </p:grpSpPr>
        <p:pic>
          <p:nvPicPr>
            <p:cNvPr id="45064" name="Picture 2" descr="http://usinformatic.com/images/brands/testprovider.png">
              <a:hlinkClick r:id="rId3"/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8356600" y="4849713"/>
              <a:ext cx="3149600" cy="1171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extBox 16"/>
            <p:cNvSpPr txBox="1"/>
            <p:nvPr/>
          </p:nvSpPr>
          <p:spPr>
            <a:xfrm>
              <a:off x="6705600" y="1487488"/>
              <a:ext cx="4800600" cy="397031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ju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TestProvider</a:t>
              </a: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– это </a:t>
              </a: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online </a:t>
              </a: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сервис проверки знаний по информационным технологиям. С его помощью Вы можете оценить Ваш уровень и выявить слабые места. Он будет полезен как в процессе изучения технологии, так и общей оценки знаний </a:t>
              </a: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 </a:t>
              </a: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специалиста.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После каждого урока проходите тестирование для проверки знаний</a:t>
              </a: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на </a:t>
              </a: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  <a:hlinkClick r:id="rId5" action="ppaction://hlinkfile"/>
                </a:rPr>
                <a:t>TestProvider.com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ru-RU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Успешное прохождение финального тестирования позволит Вам получить соответствующий Сертификат.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150" y="1487488"/>
              <a:ext cx="5747860" cy="44672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98628"/>
      </p:ext>
    </p:extLst>
  </p:cSld>
  <p:clrMapOvr>
    <a:masterClrMapping/>
  </p:clrMapOvr>
  <p:transition spd="slow">
    <p:cover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После каждого урока обязательно</a:t>
            </a:r>
            <a:endParaRPr lang="en-US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5" name="Прямоугольник 24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1" name="Группа 30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Прямоугольник 1"/>
          <p:cNvSpPr/>
          <p:nvPr/>
        </p:nvSpPr>
        <p:spPr>
          <a:xfrm>
            <a:off x="5410200" y="4250185"/>
            <a:ext cx="5181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Проверьте как Вы усвоили данный материал на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TestProvider.com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sp>
        <p:nvSpPr>
          <p:cNvPr id="17" name="Прямоугольник 1"/>
          <p:cNvSpPr/>
          <p:nvPr/>
        </p:nvSpPr>
        <p:spPr>
          <a:xfrm>
            <a:off x="5410200" y="3177049"/>
            <a:ext cx="58039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Доступ можно получить через руководство вашего учебного центра 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"/>
          <p:cNvSpPr/>
          <p:nvPr/>
        </p:nvSpPr>
        <p:spPr>
          <a:xfrm>
            <a:off x="5410200" y="2411688"/>
            <a:ext cx="58039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Повторите этот урок в видео формате на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4"/>
              </a:rPr>
              <a:t>ITVDN.com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8" name="Picture 2" descr="http://usinformatic.com/images/brands/testprovider.png">
            <a:hlinkClick r:id="rId3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360357"/>
            <a:ext cx="3352800" cy="154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ttp://s.developers.org.ua/img/events/ITVDNColorBlackText.png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860" y="2251472"/>
            <a:ext cx="2152636" cy="121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797835"/>
      </p:ext>
    </p:extLst>
  </p:cSld>
  <p:clrMapOvr>
    <a:masterClrMapping/>
  </p:clrMapOvr>
  <p:transition spd="slow">
    <p:cover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435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8436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437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2" name="Прямоугольник 11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280114" y="2670456"/>
            <a:ext cx="11379199" cy="1589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Спасибо за внимание! До новых встреч!</a:t>
            </a:r>
            <a:endParaRPr lang="en-US" sz="32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0783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Заголовок 1"/>
          <p:cNvSpPr txBox="1">
            <a:spLocks/>
          </p:cNvSpPr>
          <p:nvPr/>
        </p:nvSpPr>
        <p:spPr>
          <a:xfrm>
            <a:off x="76201" y="190500"/>
            <a:ext cx="1199565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Информационный видеосервис для разработчиков программного обеспечения</a:t>
            </a:r>
            <a:endParaRPr lang="en-US" sz="2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9" name="Группа 18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20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4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25" name="Рисунок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4" t="16041" r="26020" b="29812"/>
          <a:stretch/>
        </p:blipFill>
        <p:spPr>
          <a:xfrm>
            <a:off x="4694836" y="2447046"/>
            <a:ext cx="2758380" cy="143915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144" y="5715000"/>
            <a:ext cx="6509763" cy="41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95849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Понятие консоли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66800" y="1502182"/>
            <a:ext cx="104679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Консоль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– совокупность  устройств (ввода-вывода), обеспечивающих взаимодействие человека с компьютером (в самом просто случае – 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клавиатура/экран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)</a:t>
            </a: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Текстовый пользовательский интерфейс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(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TUI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CUI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)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разновидность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интерфейса пользователя, использующая для представления информации лишь 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буквенно-цифровые символы и символы псевдографики</a:t>
            </a:r>
          </a:p>
          <a:p>
            <a:pPr algn="just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Интерфейс командной строки (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CLI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) – разновидность текстового интерфейса (TUI), управляемого путём ввода с клавиатуры текстовых строк (</a:t>
            </a: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команд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). Также известен под названием консоль.</a:t>
            </a: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 algn="just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Используется до сих пор и даже снова входит в моду!</a:t>
            </a:r>
          </a:p>
        </p:txBody>
      </p:sp>
      <p:pic>
        <p:nvPicPr>
          <p:cNvPr id="1026" name="Picture 2" descr="Результат пошуку зображень за запитом &quot;wikipedia logo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6600" y="5148263"/>
            <a:ext cx="106680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6691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1265088" y="2743200"/>
            <a:ext cx="9631512" cy="1232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Ввод данных с консоли</a:t>
            </a:r>
            <a:endParaRPr lang="en-US" sz="54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02771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классика</a:t>
            </a:r>
            <a:endParaRPr lang="en-US" sz="2800" dirty="0">
              <a:solidFill>
                <a:srgbClr val="D04E1D"/>
              </a:solidFill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814" y="1379538"/>
            <a:ext cx="5531985" cy="492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265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класс 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Scanner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81200" y="1944787"/>
            <a:ext cx="4495800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Позволяет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читать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значения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примитивн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ых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типов</a:t>
            </a:r>
            <a:endParaRPr lang="en-US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ru-RU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Может работать с файлами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en-US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Для чисел – м</a:t>
            </a:r>
            <a:r>
              <a:rPr lang="ru-RU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етоды</a:t>
            </a:r>
            <a:r>
              <a:rPr lang="ru-RU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nextXyz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()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/>
            </a:r>
            <a:b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например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nextShort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()</a:t>
            </a:r>
            <a:endParaRPr lang="uk-UA" dirty="0">
              <a:solidFill>
                <a:srgbClr val="DA724B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en-US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Для строк –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nextLine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()</a:t>
            </a: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endParaRPr lang="en-US" sz="600" dirty="0"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Для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символа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– 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next().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charAt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(0)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341205"/>
            <a:ext cx="3959318" cy="500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261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 txBox="1">
            <a:spLocks/>
          </p:cNvSpPr>
          <p:nvPr/>
        </p:nvSpPr>
        <p:spPr bwMode="auto">
          <a:xfrm>
            <a:off x="1981200" y="808038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Чтение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 с </a:t>
            </a:r>
            <a:r>
              <a:rPr lang="uk-UA" sz="2800" dirty="0" err="1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консоли</a:t>
            </a:r>
            <a:r>
              <a:rPr lang="uk-UA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: </a:t>
            </a:r>
            <a:r>
              <a:rPr lang="ru-RU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класс </a:t>
            </a:r>
            <a:r>
              <a:rPr lang="en-US" sz="2800" dirty="0">
                <a:solidFill>
                  <a:srgbClr val="D04E1D"/>
                </a:solidFill>
                <a:latin typeface="Segoe UI Light" pitchFamily="34" charset="0"/>
                <a:cs typeface="Segoe UI Light" pitchFamily="34" charset="0"/>
              </a:rPr>
              <a:t>Scanner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483" name="Прямоугольник 13"/>
          <p:cNvSpPr>
            <a:spLocks noChangeArrowheads="1"/>
          </p:cNvSpPr>
          <p:nvPr/>
        </p:nvSpPr>
        <p:spPr bwMode="auto">
          <a:xfrm>
            <a:off x="4038600" y="6459538"/>
            <a:ext cx="79248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Information Technology Video Developer Network                                                       http://itvdn.com</a:t>
            </a:r>
          </a:p>
        </p:txBody>
      </p:sp>
      <p:sp>
        <p:nvSpPr>
          <p:cNvPr id="20484" name="Прямоугольник 15"/>
          <p:cNvSpPr>
            <a:spLocks noChangeArrowheads="1"/>
          </p:cNvSpPr>
          <p:nvPr/>
        </p:nvSpPr>
        <p:spPr bwMode="auto">
          <a:xfrm>
            <a:off x="373063" y="6430963"/>
            <a:ext cx="8921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Segoe UI Light" panose="020B0502040204020203" pitchFamily="34" charset="0"/>
                <a:cs typeface="Segoe UI Light" pitchFamily="34" charset="0"/>
              </a:rPr>
              <a:t>ITVDN</a:t>
            </a:r>
            <a:endParaRPr lang="en-US" sz="20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0485" name="Группа 17"/>
          <p:cNvGrpSpPr>
            <a:grpSpLocks/>
          </p:cNvGrpSpPr>
          <p:nvPr/>
        </p:nvGrpSpPr>
        <p:grpSpPr bwMode="auto">
          <a:xfrm>
            <a:off x="177800" y="6403975"/>
            <a:ext cx="177800" cy="412750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608" y="3312516"/>
              <a:ext cx="310249" cy="8466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5858" y="3211210"/>
              <a:ext cx="310249" cy="84664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3" name="Прямоугольник 22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1265238" y="228600"/>
            <a:ext cx="9631362" cy="5715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Профессиональное программирование</a:t>
            </a:r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на языке </a:t>
            </a:r>
            <a:r>
              <a:rPr lang="ru-RU" sz="3600" dirty="0" err="1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Java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28800" y="1944787"/>
            <a:ext cx="4267200" cy="12872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D04E1D"/>
              </a:buClr>
              <a:buSzPct val="99000"/>
            </a:pP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hasNextXyz</a:t>
            </a:r>
            <a:r>
              <a:rPr lang="en-US" dirty="0" smtClean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()</a:t>
            </a:r>
            <a:r>
              <a:rPr lang="en-US" dirty="0" smtClean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 err="1" smtClean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hasNextLine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()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,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hasNext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().</a:t>
            </a:r>
            <a:r>
              <a:rPr lang="en-US" dirty="0" err="1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charAt</a:t>
            </a:r>
            <a:r>
              <a:rPr lang="en-US" dirty="0">
                <a:solidFill>
                  <a:srgbClr val="DA724B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(0) 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– 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для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проверки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типа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значения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или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факта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окончания</a:t>
            </a:r>
            <a:r>
              <a:rPr lang="uk-UA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uk-UA" dirty="0" err="1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ввода</a:t>
            </a:r>
            <a:r>
              <a:rPr lang="en-US" dirty="0"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71600"/>
            <a:ext cx="411480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06283"/>
      </p:ext>
    </p:extLst>
  </p:cSld>
  <p:clrMapOvr>
    <a:masterClrMapping/>
  </p:clrMapOvr>
</p:sld>
</file>

<file path=ppt/theme/theme1.xml><?xml version="1.0" encoding="utf-8"?>
<a:theme xmlns:a="http://schemas.openxmlformats.org/drawingml/2006/main" name="Введение в Enterprise Librar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Введение в Enterprise Librar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43044</TotalTime>
  <Words>1440</Words>
  <Application>Microsoft Office PowerPoint</Application>
  <PresentationFormat>Широкоэкранный</PresentationFormat>
  <Paragraphs>393</Paragraphs>
  <Slides>48</Slides>
  <Notes>47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48</vt:i4>
      </vt:variant>
    </vt:vector>
  </HeadingPairs>
  <TitlesOfParts>
    <vt:vector size="57" baseType="lpstr">
      <vt:lpstr>Arial</vt:lpstr>
      <vt:lpstr>Calibri</vt:lpstr>
      <vt:lpstr>Palace Script MT</vt:lpstr>
      <vt:lpstr>Segoe UI</vt:lpstr>
      <vt:lpstr>Segoe UI Light</vt:lpstr>
      <vt:lpstr>Webdings</vt:lpstr>
      <vt:lpstr>Wingdings</vt:lpstr>
      <vt:lpstr>Введение в Enterprise Library</vt:lpstr>
      <vt:lpstr>1_Введение в Enterprise Library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Enterprise Library</dc:title>
  <dc:creator>Alexander</dc:creator>
  <cp:lastModifiedBy>Vladimir Vinohradov</cp:lastModifiedBy>
  <cp:revision>2635</cp:revision>
  <dcterms:created xsi:type="dcterms:W3CDTF">2010-11-10T13:30:04Z</dcterms:created>
  <dcterms:modified xsi:type="dcterms:W3CDTF">2017-07-20T15:39:25Z</dcterms:modified>
</cp:coreProperties>
</file>

<file path=docProps/thumbnail.jpeg>
</file>